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587" r:id="rId70"/>
    <p:sldId id="596" r:id="rId71"/>
    <p:sldId id="588" r:id="rId72"/>
    <p:sldId id="597" r:id="rId73"/>
    <p:sldId id="598" r:id="rId74"/>
    <p:sldId id="599" r:id="rId75"/>
    <p:sldId id="601" r:id="rId76"/>
    <p:sldId id="602" r:id="rId77"/>
    <p:sldId id="603" r:id="rId78"/>
    <p:sldId id="604" r:id="rId79"/>
    <p:sldId id="605" r:id="rId80"/>
    <p:sldId id="606" r:id="rId81"/>
    <p:sldId id="607" r:id="rId82"/>
    <p:sldId id="595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79508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331" y="77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microsoft.com/office/2015/10/relationships/revisionInfo" Target="revisionInfo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12/27/2017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v3.4</a:t>
            </a:r>
          </a:p>
          <a:p>
            <a:r>
              <a:rPr lang="en-US" baseline="0" dirty="0"/>
              <a:t>16:9 version – January 29, 2017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12/27/2017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12/27/2017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12/27/2017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12/27/2017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taraldsen@esri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Geographic Information Systems (GIS)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33121" y="3748090"/>
            <a:ext cx="8534401" cy="914400"/>
          </a:xfrm>
        </p:spPr>
        <p:txBody>
          <a:bodyPr/>
          <a:lstStyle/>
          <a:p>
            <a:r>
              <a:rPr lang="en-US" dirty="0"/>
              <a:t>Matt Taraldsen</a:t>
            </a:r>
          </a:p>
          <a:p>
            <a:r>
              <a:rPr lang="en-US" dirty="0"/>
              <a:t>Environmental Solutions Engineer,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>
                <a:hlinkClick r:id="rId3"/>
              </a:rPr>
              <a:t>mtaraldsen@esri.com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AMS Student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D22E-AB0E-4B08-86BB-B7EDBB50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Examples with Meteorology – Modeling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A3B4-4C81-42E0-8B08-7918A71B31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C478D-164B-4E1C-AA92-10EBE7EF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2" y="1250220"/>
            <a:ext cx="11920092" cy="49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992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79DC-74C8-4DD4-BCC3-A6DD0828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ACEA7-4BA2-47EE-ADAD-341E8D1CBD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Numerous Data Online For Free</a:t>
            </a:r>
          </a:p>
          <a:p>
            <a:r>
              <a:rPr lang="en-US" dirty="0"/>
              <a:t>See Supplemental Content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9F9E3-A149-4036-95BD-FB11EA92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9" y="2920817"/>
            <a:ext cx="6130880" cy="3460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50170-AF40-4391-BFED-8D2A959C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4" y="1466988"/>
            <a:ext cx="5410453" cy="50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14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E87E-D0AE-4392-92B8-DA357232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in GIS That Can Help in Meteorology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B947A-CF99-488A-9505-5BFA27F698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Programming Skills</a:t>
            </a:r>
          </a:p>
          <a:p>
            <a:r>
              <a:rPr lang="en-US" dirty="0"/>
              <a:t>Database Management </a:t>
            </a:r>
          </a:p>
          <a:p>
            <a:r>
              <a:rPr lang="en-US" dirty="0"/>
              <a:t>Data Quality Control</a:t>
            </a:r>
          </a:p>
          <a:p>
            <a:r>
              <a:rPr lang="en-US" dirty="0"/>
              <a:t>Statistics/Analysis Skills</a:t>
            </a:r>
          </a:p>
          <a:p>
            <a:r>
              <a:rPr lang="en-US" dirty="0"/>
              <a:t>Utilizing Interdisciplinary Datasets</a:t>
            </a:r>
          </a:p>
          <a:p>
            <a:r>
              <a:rPr lang="en-US" dirty="0"/>
              <a:t>Presentation/Visualization Skills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451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94B0-DA45-4755-92ED-888FD3E0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19" y="305184"/>
            <a:ext cx="10826496" cy="369332"/>
          </a:xfrm>
        </p:spPr>
        <p:txBody>
          <a:bodyPr/>
          <a:lstStyle/>
          <a:p>
            <a:r>
              <a:rPr lang="en-US" dirty="0"/>
              <a:t>How Do I learn More?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2D700-F450-4D41-9C9E-7B95DEBF20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153" b="1"/>
          <a:stretch/>
        </p:blipFill>
        <p:spPr>
          <a:xfrm>
            <a:off x="1244892" y="927557"/>
            <a:ext cx="3325632" cy="3986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3679D-92E0-4CE2-BD83-1C06CF21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960" y="927557"/>
            <a:ext cx="5589682" cy="4977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1519F-CFB6-4367-B1EE-CE0DBD3F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799" y="3027236"/>
            <a:ext cx="6216983" cy="37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7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DBFBE-36A2-4F09-9923-BBA5D53B675C}"/>
              </a:ext>
            </a:extLst>
          </p:cNvPr>
          <p:cNvSpPr txBox="1"/>
          <p:nvPr/>
        </p:nvSpPr>
        <p:spPr>
          <a:xfrm>
            <a:off x="3716806" y="4289128"/>
            <a:ext cx="5032489" cy="57232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mtaraldsen@esri.com</a:t>
            </a:r>
          </a:p>
        </p:txBody>
      </p:sp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81720-105B-4375-B2A7-282367E6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91886" cy="4315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BF782-430B-47EC-AA49-C75EB281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524000"/>
            <a:ext cx="7696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497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/>
              <a:t>A geographic information system (GIS) is a computer-based tool designed to capture, manage, analyze, and display all forms of geographically referenced information.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3571F-BFF1-4286-A878-748A1C5A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51" y="2945007"/>
            <a:ext cx="4656794" cy="36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5ABC1E-E246-4753-8106-1D0DA0C2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 Provides A Great Common Language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A609D-3666-4497-8697-795E897FD6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Nearly every dataset has a geographic component…</a:t>
            </a:r>
          </a:p>
          <a:p>
            <a:endParaRPr lang="en-US" dirty="0"/>
          </a:p>
          <a:p>
            <a:r>
              <a:rPr lang="en-US" dirty="0"/>
              <a:t>Geography makes an excellent common language and has applications in:</a:t>
            </a:r>
          </a:p>
          <a:p>
            <a:pPr lvl="1"/>
            <a:r>
              <a:rPr lang="en-US" dirty="0"/>
              <a:t>Research/Academia</a:t>
            </a:r>
          </a:p>
          <a:p>
            <a:pPr lvl="1"/>
            <a:r>
              <a:rPr lang="en-US" dirty="0"/>
              <a:t>Emergency Management</a:t>
            </a:r>
          </a:p>
          <a:p>
            <a:pPr lvl="1"/>
            <a:r>
              <a:rPr lang="en-US" dirty="0"/>
              <a:t>Broadcast Media</a:t>
            </a:r>
          </a:p>
          <a:p>
            <a:pPr lvl="1"/>
            <a:r>
              <a:rPr lang="en-US" dirty="0"/>
              <a:t>Local/State/Federal Agencies</a:t>
            </a:r>
          </a:p>
          <a:p>
            <a:pPr lvl="1"/>
            <a:r>
              <a:rPr lang="en-US" dirty="0"/>
              <a:t>Defense</a:t>
            </a:r>
          </a:p>
          <a:p>
            <a:pPr lvl="1"/>
            <a:r>
              <a:rPr lang="en-US" dirty="0"/>
              <a:t>Utilities</a:t>
            </a:r>
          </a:p>
          <a:p>
            <a:pPr lvl="1"/>
            <a:r>
              <a:rPr lang="en-US" dirty="0"/>
              <a:t>Aviation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989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72E2-5C93-4733-A49D-15DF6068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1" y="110303"/>
            <a:ext cx="10826496" cy="369332"/>
          </a:xfrm>
        </p:spPr>
        <p:txBody>
          <a:bodyPr/>
          <a:lstStyle/>
          <a:p>
            <a:r>
              <a:rPr lang="en-US" dirty="0"/>
              <a:t>If You Don’t Believe Me….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17842B-2AF3-46D8-B567-339EEDD3933A}"/>
              </a:ext>
            </a:extLst>
          </p:cNvPr>
          <p:cNvGrpSpPr/>
          <p:nvPr/>
        </p:nvGrpSpPr>
        <p:grpSpPr>
          <a:xfrm>
            <a:off x="0" y="476913"/>
            <a:ext cx="6103166" cy="4220365"/>
            <a:chOff x="334505" y="550738"/>
            <a:chExt cx="5934727" cy="4064838"/>
          </a:xfrm>
        </p:grpSpPr>
        <p:pic>
          <p:nvPicPr>
            <p:cNvPr id="1026" name="Picture 2" descr="President Trump receives a briefing on Tropical Storm Harvey relief efforts with Texas Gov. Greg Abbott at the Texas Department of Public Safety Emergency Operations Center in Austin, Tex. on Tuesday.">
              <a:extLst>
                <a:ext uri="{FF2B5EF4-FFF2-40B4-BE49-F238E27FC236}">
                  <a16:creationId xmlns:a16="http://schemas.microsoft.com/office/drawing/2014/main" id="{39947E17-00E1-420D-89D9-C635818F8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"/>
            <a:stretch/>
          </p:blipFill>
          <p:spPr bwMode="auto">
            <a:xfrm>
              <a:off x="334505" y="550738"/>
              <a:ext cx="5934727" cy="399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A9CC6A-9C58-49F9-80DC-D18FD3DA884F}"/>
                </a:ext>
              </a:extLst>
            </p:cNvPr>
            <p:cNvSpPr txBox="1"/>
            <p:nvPr/>
          </p:nvSpPr>
          <p:spPr>
            <a:xfrm>
              <a:off x="334505" y="4463058"/>
              <a:ext cx="5854792" cy="15251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800" b="1" dirty="0">
                  <a:ea typeface="+mn-ea"/>
                  <a:cs typeface="+mn-cs"/>
                </a:rPr>
                <a:t>Courtesy New York Dail</a:t>
              </a:r>
              <a:r>
                <a:rPr lang="en-US" sz="800" b="1" dirty="0"/>
                <a:t>y News</a:t>
              </a:r>
              <a:endParaRPr lang="en-US" sz="800" b="1" dirty="0"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91586D-5BD0-4722-8D67-9E56F2AEDEBC}"/>
              </a:ext>
            </a:extLst>
          </p:cNvPr>
          <p:cNvGrpSpPr/>
          <p:nvPr/>
        </p:nvGrpSpPr>
        <p:grpSpPr>
          <a:xfrm>
            <a:off x="5957845" y="2657083"/>
            <a:ext cx="6179861" cy="4080389"/>
            <a:chOff x="5898851" y="2466190"/>
            <a:chExt cx="6179861" cy="4080389"/>
          </a:xfrm>
        </p:grpSpPr>
        <p:pic>
          <p:nvPicPr>
            <p:cNvPr id="1028" name="Picture 4" descr="Image result for Jerry Brown Map California Fires">
              <a:extLst>
                <a:ext uri="{FF2B5EF4-FFF2-40B4-BE49-F238E27FC236}">
                  <a16:creationId xmlns:a16="http://schemas.microsoft.com/office/drawing/2014/main" id="{563F6EB0-3D0C-4523-869A-CD8DECC712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51" y="2466190"/>
              <a:ext cx="6179861" cy="399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C07C77-3D6C-4F61-99C6-A6554352D30D}"/>
                </a:ext>
              </a:extLst>
            </p:cNvPr>
            <p:cNvSpPr txBox="1"/>
            <p:nvPr/>
          </p:nvSpPr>
          <p:spPr>
            <a:xfrm>
              <a:off x="6061385" y="6394061"/>
              <a:ext cx="5854792" cy="15251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800" b="1" dirty="0">
                  <a:ea typeface="+mn-ea"/>
                  <a:cs typeface="+mn-cs"/>
                </a:rPr>
                <a:t>Courtesy Associated 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46794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C4FC-5C6F-4475-84D3-31EB873D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" y="313293"/>
            <a:ext cx="10826496" cy="369332"/>
          </a:xfrm>
        </p:spPr>
        <p:txBody>
          <a:bodyPr/>
          <a:lstStyle/>
          <a:p>
            <a:r>
              <a:rPr lang="en-US" dirty="0"/>
              <a:t>How is GIS Used?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B7D-3F49-42D3-8EC2-27B87A87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20" y="1051957"/>
            <a:ext cx="8930456" cy="5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215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6452-D879-4323-A11B-08AC8866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Examples with Meteorology – Where Things 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FF803-5ADB-41CE-BE37-528620E6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0" y="1360909"/>
            <a:ext cx="10905436" cy="49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924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6392-71D9-4C3D-8D12-4DDDDC1C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Meteorology Example – How Places Are Related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B96F4-1009-4AB8-B52F-7E1C23F0F3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79633-ED3A-41AE-B227-218B02E2D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"/>
          <a:stretch/>
        </p:blipFill>
        <p:spPr>
          <a:xfrm>
            <a:off x="685800" y="1523649"/>
            <a:ext cx="10826496" cy="51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523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7E2E-93E6-409F-A785-B311DF45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Examples with Meteorology – Detecting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932A-9E44-4134-BB63-1A0476DD04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E7CED-AE39-4405-907E-BB151375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" y="1200540"/>
            <a:ext cx="10914833" cy="5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25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7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325</Words>
  <Application>Microsoft Office PowerPoint</Application>
  <PresentationFormat>Widescreen</PresentationFormat>
  <Paragraphs>63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Lucida Grande</vt:lpstr>
      <vt:lpstr>Esri_Corporate_Template-Dark</vt:lpstr>
      <vt:lpstr>Geographic Information Systems (GIS)</vt:lpstr>
      <vt:lpstr>PowerPoint Presentation</vt:lpstr>
      <vt:lpstr>What is GIS?</vt:lpstr>
      <vt:lpstr>Geography Provides A Great Common Language</vt:lpstr>
      <vt:lpstr>If You Don’t Believe Me….</vt:lpstr>
      <vt:lpstr>How is GIS Used?</vt:lpstr>
      <vt:lpstr>GIS Examples with Meteorology – Where Things Are</vt:lpstr>
      <vt:lpstr>Meteorology Example – How Places Are Related</vt:lpstr>
      <vt:lpstr>GIS Examples with Meteorology – Detecting Changes</vt:lpstr>
      <vt:lpstr>GIS Examples with Meteorology – Modeling Relationships</vt:lpstr>
      <vt:lpstr>Finding GIS Data</vt:lpstr>
      <vt:lpstr>Skills in GIS That Can Help in Meteorology</vt:lpstr>
      <vt:lpstr>How Do I learn More?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2017-12-13T19:34:09Z</dcterms:created>
  <dcterms:modified xsi:type="dcterms:W3CDTF">2017-12-27T21:01:28Z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